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75" d="100"/>
          <a:sy n="75" d="100"/>
        </p:scale>
        <p:origin x="1770" y="1926"/>
      </p:cViewPr>
      <p:guideLst>
        <p:guide orient="horz" pos="504"/>
        <p:guide pos="597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6B224E2-FB1C-DAF4-36B7-DCED6D56B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14714" y="6485428"/>
            <a:ext cx="3086100" cy="23604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59DCCE6-F482-3101-67A1-ED11A2AAAA5A}"/>
              </a:ext>
            </a:extLst>
          </p:cNvPr>
          <p:cNvCxnSpPr/>
          <p:nvPr userDrawn="1"/>
        </p:nvCxnSpPr>
        <p:spPr>
          <a:xfrm flipV="1">
            <a:off x="323528" y="7447"/>
            <a:ext cx="0" cy="6850553"/>
          </a:xfrm>
          <a:prstGeom prst="line">
            <a:avLst/>
          </a:prstGeom>
          <a:ln>
            <a:solidFill>
              <a:srgbClr val="EE7F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 Box 16">
            <a:extLst>
              <a:ext uri="{FF2B5EF4-FFF2-40B4-BE49-F238E27FC236}">
                <a16:creationId xmlns:a16="http://schemas.microsoft.com/office/drawing/2014/main" id="{19A7CCBC-715C-F3CF-A38B-A9F7738CE7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" y="6556924"/>
            <a:ext cx="323528" cy="18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igus</a:t>
            </a:r>
            <a:r>
              <a:rPr lang="de-DE" sz="750" baseline="3000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®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ea typeface="Apex New Light" panose="02010600040501010103" pitchFamily="50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C4C50DBA-7EB7-1EAD-8A8B-90F9635C5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921950" y="6561746"/>
            <a:ext cx="2016249" cy="11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igus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de-DE" sz="7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5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academy</a:t>
            </a:r>
            <a:endParaRPr lang="de-DE" sz="75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50000"/>
              </a:spcBef>
              <a:defRPr/>
            </a:pPr>
            <a:endParaRPr lang="de-DE" sz="750" baseline="0" dirty="0">
              <a:solidFill>
                <a:schemeClr val="bg2"/>
              </a:solidFill>
              <a:latin typeface="Arial" panose="020B0604020202020204" pitchFamily="34" charset="0"/>
              <a:ea typeface="Apex New Light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E64CD0F-0413-BAFD-E008-79A6F3E0A1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086" y="122107"/>
            <a:ext cx="1104795" cy="570591"/>
          </a:xfrm>
          <a:prstGeom prst="rect">
            <a:avLst/>
          </a:prstGeom>
        </p:spPr>
      </p:pic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04B10F6B-816E-4AD8-4F47-DF3C5E3F500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85428"/>
            <a:ext cx="12192000" cy="0"/>
          </a:xfrm>
          <a:prstGeom prst="line">
            <a:avLst/>
          </a:prstGeom>
          <a:ln>
            <a:solidFill>
              <a:srgbClr val="EE7F01">
                <a:alpha val="90000"/>
              </a:srgb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01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341A0-A4C5-2391-5751-63DA01157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668C358-ABDB-7FD9-BE06-63A680F0A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5175D9-E177-1C78-57B7-485CC1D88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4493E5-8AD0-41E4-618B-1D5251C4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680863-EA1C-4BB7-CFD1-E81A1B1F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43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A07724-6165-76C2-5A07-9043B7E50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BCCC57C-AE46-1E92-E162-04CDEEE23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6D075C-8FF4-E706-4E30-9D5424FF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A5A037-EFFA-39B2-9F4C-FAFF0A53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28E64E-091F-88C5-138C-D850E2CAE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92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FDEC82-A473-E0F4-25A9-533429E7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9761A2-1CEC-9BBD-087F-16F34AD19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ECAA957-C3CC-7343-61EB-0146F70C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8E6F83-8C62-CAA9-5843-35DF26763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421C2A-9AA0-2874-8815-D3BA362C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240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EA344-7C8D-6DEC-9EDD-4CD642D08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51CB79-21E1-EDE3-8AA5-48E105B3A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5D2F70-460B-311C-C18F-95AD465CB2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E1425D-AC8A-F9F9-2B11-584FF12F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D42097-1A19-E3A7-A589-ED5C7565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06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CAFE9-B90C-9A8D-F9A3-A62CF164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180C14-C274-851D-B945-E50017547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8775C0-5046-B5E3-CFF1-CC6A720D1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79967C-B0C1-53AE-7BAD-EFAAFF67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CFBAFD-6B0C-2791-F255-1C71C79B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53E6EF-2E72-CD20-7A7B-4C4E01B7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7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5A60B4-646C-93E9-164C-8AFE7F6A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0CC5F14-A02F-4B8B-83D0-580B21C23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3F8A682-2853-A03E-045C-5E3430DBC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0BB546B-D113-84C2-E613-98045BA26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C1EADF1-EA06-B78F-BC87-AEB721981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F58173-5560-C10E-B227-87FE99878E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8449BF-6578-3B67-D42C-FDB77A2E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7D800E-6FB8-3245-FA03-C5991B46B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72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26CE6-8F67-9A72-3527-BC81D41F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5E665D7-492B-A36D-DF97-BF66936E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DC26288-4F77-4E71-71D3-2D28664F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450E1C-3813-2A06-ACE6-1281A869D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6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2117653-0822-9F5A-C436-9C554CBAF9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56F599F-13FB-FC37-8B60-39A0BEF6B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1AB06F-6C1C-EDB1-1D86-6C59A3E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208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1363E0-3E34-6FA0-7ACD-0AF4F111B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6592CF-72AB-79F3-275F-8A8CC7318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6C82FF-9B15-74DE-D00F-770E3B9BF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D8E19BD-BA1C-C419-E5D8-0ACFE593B7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EA23E6-99F9-2714-B456-FA2846F2B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F2A217-08F2-0257-FEBB-4501E0DC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91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348AF-DF58-AA5F-E317-A2638CE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F7869CA-ED0C-4625-E5DB-D07975F58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BEA8545-8584-0215-E095-422677DD9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E041FC-A441-AE91-9AB5-5796FF4C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30BBB7-89BA-4102-82CA-B0C0AEAECDC9}" type="datetimeFigureOut">
              <a:rPr lang="de-DE" smtClean="0"/>
              <a:t>12.08.2022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FB08D9-98E4-1310-333B-B56888EA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D11ED2-8AB2-F7FA-97DE-C782A62A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DF0230-EFA8-4066-BBC0-305A3D4998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5042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40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E0FF1773-B52C-4839-4A5E-07D8680F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B2DDFF77-CA69-BC34-A169-D06898B2C97B}"/>
              </a:ext>
            </a:extLst>
          </p:cNvPr>
          <p:cNvSpPr txBox="1">
            <a:spLocks/>
          </p:cNvSpPr>
          <p:nvPr/>
        </p:nvSpPr>
        <p:spPr>
          <a:xfrm>
            <a:off x="333742" y="4439595"/>
            <a:ext cx="90908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 1 – Block 0 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FD39EFB-F67B-7D3E-C9DF-F2BE8F326C23}"/>
              </a:ext>
            </a:extLst>
          </p:cNvPr>
          <p:cNvSpPr txBox="1"/>
          <p:nvPr/>
        </p:nvSpPr>
        <p:spPr>
          <a:xfrm>
            <a:off x="333742" y="5928429"/>
            <a:ext cx="624290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Einführung</a:t>
            </a:r>
            <a:endParaRPr lang="de-D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95B4F5A8-0CF3-2C92-8BAE-2000E245B408}"/>
              </a:ext>
            </a:extLst>
          </p:cNvPr>
          <p:cNvSpPr/>
          <p:nvPr/>
        </p:nvSpPr>
        <p:spPr>
          <a:xfrm>
            <a:off x="11532168" y="5641181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A5C064A-3B04-0A86-BCA6-DC8309F7AABD}"/>
              </a:ext>
            </a:extLst>
          </p:cNvPr>
          <p:cNvSpPr/>
          <p:nvPr/>
        </p:nvSpPr>
        <p:spPr>
          <a:xfrm>
            <a:off x="11532168" y="6207918"/>
            <a:ext cx="466725" cy="466725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6FBA6439-6E87-6EA7-3EA5-94A4F4D8C25D}"/>
              </a:ext>
            </a:extLst>
          </p:cNvPr>
          <p:cNvSpPr/>
          <p:nvPr/>
        </p:nvSpPr>
        <p:spPr>
          <a:xfrm>
            <a:off x="11532168" y="5064919"/>
            <a:ext cx="466725" cy="466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14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8C64CCD-9624-5796-A5E0-825343E93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15" y="2422166"/>
            <a:ext cx="1263962" cy="84335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0372B7B-52A8-A254-2F49-28206CCDB1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23" y="2409800"/>
            <a:ext cx="1247422" cy="85572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A3CA88C-D2DB-E403-3943-99687F1213D4}"/>
              </a:ext>
            </a:extLst>
          </p:cNvPr>
          <p:cNvSpPr txBox="1">
            <a:spLocks/>
          </p:cNvSpPr>
          <p:nvPr/>
        </p:nvSpPr>
        <p:spPr>
          <a:xfrm>
            <a:off x="868837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Vokabular EN -DE</a:t>
            </a:r>
            <a:endParaRPr lang="en-US" sz="3600" b="1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87FC737-5492-B7F1-4B79-C1A835F2A1C0}"/>
              </a:ext>
            </a:extLst>
          </p:cNvPr>
          <p:cNvSpPr txBox="1"/>
          <p:nvPr/>
        </p:nvSpPr>
        <p:spPr>
          <a:xfrm>
            <a:off x="850608" y="1497485"/>
            <a:ext cx="80186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Einige Begriffe sind in der Robotik Sprache in englischer Form üblich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ED8D368-717B-A856-8880-E935E01F1AE2}"/>
              </a:ext>
            </a:extLst>
          </p:cNvPr>
          <p:cNvSpPr txBox="1"/>
          <p:nvPr/>
        </p:nvSpPr>
        <p:spPr>
          <a:xfrm>
            <a:off x="3654283" y="3651989"/>
            <a:ext cx="590465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Den Roboter manuell per Taste oder Joystick bewegen</a:t>
            </a:r>
          </a:p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Roboterachse</a:t>
            </a:r>
          </a:p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Gerade Bewegung</a:t>
            </a:r>
          </a:p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Bewegung der Achsen</a:t>
            </a:r>
          </a:p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Geschwindigkeit in Prozent</a:t>
            </a:r>
          </a:p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Basis oder Fuß des Roboters</a:t>
            </a:r>
          </a:p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Werkzeug</a:t>
            </a:r>
          </a:p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Werkzeugspitze</a:t>
            </a:r>
          </a:p>
          <a:p>
            <a:r>
              <a:rPr lang="de-DE" sz="1600" kern="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… </a:t>
            </a:r>
            <a:r>
              <a:rPr lang="de-DE" sz="1600" kern="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Referenzierung</a:t>
            </a:r>
            <a:endParaRPr lang="de-DE" sz="1600" kern="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B2E3665-ABD6-7ADD-7083-F115C137FB3C}"/>
              </a:ext>
            </a:extLst>
          </p:cNvPr>
          <p:cNvSpPr txBox="1"/>
          <p:nvPr/>
        </p:nvSpPr>
        <p:spPr>
          <a:xfrm>
            <a:off x="701956" y="3651989"/>
            <a:ext cx="309384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600" kern="0" dirty="0" err="1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Jog</a:t>
            </a:r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oder Jogging …</a:t>
            </a:r>
          </a:p>
          <a:p>
            <a:pPr algn="r"/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Joint …</a:t>
            </a:r>
          </a:p>
          <a:p>
            <a:pPr algn="r"/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Linear Motion …</a:t>
            </a:r>
          </a:p>
          <a:p>
            <a:pPr algn="r"/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Joint Motion …</a:t>
            </a:r>
          </a:p>
          <a:p>
            <a:pPr algn="r"/>
            <a:r>
              <a:rPr lang="de-DE" sz="1600" kern="0" dirty="0" err="1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Override</a:t>
            </a:r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…</a:t>
            </a:r>
          </a:p>
          <a:p>
            <a:pPr algn="r"/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Base …</a:t>
            </a:r>
          </a:p>
          <a:p>
            <a:pPr algn="r"/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Tool …</a:t>
            </a:r>
          </a:p>
          <a:p>
            <a:pPr algn="r"/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TCP Tool Center Point …</a:t>
            </a:r>
          </a:p>
          <a:p>
            <a:pPr algn="r"/>
            <a:r>
              <a:rPr lang="de-DE" sz="1600" kern="0" dirty="0" err="1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Referencing</a:t>
            </a:r>
            <a:r>
              <a:rPr lang="de-DE" sz="1600" kern="0" dirty="0">
                <a:solidFill>
                  <a:schemeClr val="accent2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2273236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B0F6FAC-4247-34E9-4EE9-F47A43EEC7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53" t="15598" r="6635" b="6043"/>
          <a:stretch/>
        </p:blipFill>
        <p:spPr>
          <a:xfrm>
            <a:off x="6737680" y="2391263"/>
            <a:ext cx="4363266" cy="229351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92BE0408-4F26-D72F-087A-3602EDCF567F}"/>
              </a:ext>
            </a:extLst>
          </p:cNvPr>
          <p:cNvSpPr txBox="1"/>
          <p:nvPr/>
        </p:nvSpPr>
        <p:spPr>
          <a:xfrm>
            <a:off x="9766436" y="4606723"/>
            <a:ext cx="15792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Quelle: IFR 2010, 2016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588AE70-9B61-030E-15BE-C221328D9FC0}"/>
              </a:ext>
            </a:extLst>
          </p:cNvPr>
          <p:cNvSpPr/>
          <p:nvPr/>
        </p:nvSpPr>
        <p:spPr>
          <a:xfrm>
            <a:off x="846286" y="1777048"/>
            <a:ext cx="4710216" cy="1084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sz="2400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Bestand in Deutschland: </a:t>
            </a:r>
            <a:b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sz="2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ca. 221.000 Industrieroboter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AA530E0-16BA-993B-6CFE-505F840B08AF}"/>
              </a:ext>
            </a:extLst>
          </p:cNvPr>
          <p:cNvSpPr/>
          <p:nvPr/>
        </p:nvSpPr>
        <p:spPr>
          <a:xfrm>
            <a:off x="846286" y="3988783"/>
            <a:ext cx="3580984" cy="691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  <a:p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Das heißt ca. </a:t>
            </a:r>
            <a:r>
              <a:rPr lang="de-DE" dirty="0">
                <a:solidFill>
                  <a:srgbClr val="EE7F0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346 Roboter </a:t>
            </a:r>
            <a:b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auf 10.000 Beschäftigte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BE1F8EF-CB2C-B89A-A228-95310FA81D0A}"/>
              </a:ext>
            </a:extLst>
          </p:cNvPr>
          <p:cNvSpPr/>
          <p:nvPr/>
        </p:nvSpPr>
        <p:spPr>
          <a:xfrm>
            <a:off x="846286" y="5092528"/>
            <a:ext cx="3593576" cy="691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Bzw. </a:t>
            </a:r>
            <a:r>
              <a:rPr lang="de-DE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1.147 Roboter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auf </a:t>
            </a:r>
            <a:r>
              <a:rPr lang="de-DE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10.000 Beschäftigte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im Automotive-Bereich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D00654-F6C7-F8E6-64A0-CF50B9CA4746}"/>
              </a:ext>
            </a:extLst>
          </p:cNvPr>
          <p:cNvSpPr txBox="1">
            <a:spLocks/>
          </p:cNvSpPr>
          <p:nvPr/>
        </p:nvSpPr>
        <p:spPr>
          <a:xfrm>
            <a:off x="850787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Tätigkeiten von Industrierobotern</a:t>
            </a:r>
            <a:endParaRPr lang="en-US" sz="3600" b="1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59969C6-2B90-407A-3E6D-2F5E5BEFDC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8" r="-13697"/>
          <a:stretch/>
        </p:blipFill>
        <p:spPr>
          <a:xfrm rot="5400000">
            <a:off x="1626412" y="3290301"/>
            <a:ext cx="988000" cy="49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06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F3353AC5-7242-DDFD-88F0-34A0F80910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9157"/>
              </p:ext>
            </p:extLst>
          </p:nvPr>
        </p:nvGraphicFramePr>
        <p:xfrm>
          <a:off x="960658" y="2060850"/>
          <a:ext cx="7704856" cy="276792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94718">
                  <a:extLst>
                    <a:ext uri="{9D8B030D-6E8A-4147-A177-3AD203B41FA5}">
                      <a16:colId xmlns:a16="http://schemas.microsoft.com/office/drawing/2014/main" val="4133574201"/>
                    </a:ext>
                  </a:extLst>
                </a:gridCol>
                <a:gridCol w="5065029">
                  <a:extLst>
                    <a:ext uri="{9D8B030D-6E8A-4147-A177-3AD203B41FA5}">
                      <a16:colId xmlns:a16="http://schemas.microsoft.com/office/drawing/2014/main" val="3204138820"/>
                    </a:ext>
                  </a:extLst>
                </a:gridCol>
                <a:gridCol w="1245109">
                  <a:extLst>
                    <a:ext uri="{9D8B030D-6E8A-4147-A177-3AD203B41FA5}">
                      <a16:colId xmlns:a16="http://schemas.microsoft.com/office/drawing/2014/main" val="1644366548"/>
                    </a:ext>
                  </a:extLst>
                </a:gridCol>
              </a:tblGrid>
              <a:tr h="532440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Niedrig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Sinnvoller Automatisierungsgrad</a:t>
                      </a:r>
                    </a:p>
                  </a:txBody>
                  <a:tcPr marL="68580" marR="68580" marT="34290" marB="3429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Hoch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585825"/>
                  </a:ext>
                </a:extLst>
              </a:tr>
              <a:tr h="303081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Niedrig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Stückzahl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Hoch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842123"/>
                  </a:ext>
                </a:extLst>
              </a:tr>
              <a:tr h="303081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Niedrig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Marktstabilität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Hoch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709030"/>
                  </a:ext>
                </a:extLst>
              </a:tr>
              <a:tr h="373566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Hoch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Notwendiger Entwicklungsaufwand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Gering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427525"/>
                  </a:ext>
                </a:extLst>
              </a:tr>
              <a:tr h="303081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Entspannt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Personalmarkt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Angespannt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874743"/>
                  </a:ext>
                </a:extLst>
              </a:tr>
              <a:tr h="3465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Niedrig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Erfahrung mit automatisierten Systemen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Hoch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266764"/>
                  </a:ext>
                </a:extLst>
              </a:tr>
              <a:tr h="303081">
                <a:tc>
                  <a:txBody>
                    <a:bodyPr/>
                    <a:lstStyle/>
                    <a:p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Hoch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Ergonomie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Niedrig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011362"/>
                  </a:ext>
                </a:extLst>
              </a:tr>
              <a:tr h="3030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Niedrig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Qualitätsanforderungen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Hoch</a:t>
                      </a: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392319"/>
                  </a:ext>
                </a:extLst>
              </a:tr>
            </a:tbl>
          </a:graphicData>
        </a:graphic>
      </p:graphicFrame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58E76762-56C0-0D90-E839-92DC08C4E35E}"/>
              </a:ext>
            </a:extLst>
          </p:cNvPr>
          <p:cNvCxnSpPr>
            <a:cxnSpLocks/>
          </p:cNvCxnSpPr>
          <p:nvPr/>
        </p:nvCxnSpPr>
        <p:spPr>
          <a:xfrm flipH="1">
            <a:off x="2472826" y="2348880"/>
            <a:ext cx="720080" cy="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feld 5">
            <a:extLst>
              <a:ext uri="{FF2B5EF4-FFF2-40B4-BE49-F238E27FC236}">
                <a16:creationId xmlns:a16="http://schemas.microsoft.com/office/drawing/2014/main" id="{07EBB254-89ED-D935-84F1-3073B4666385}"/>
              </a:ext>
            </a:extLst>
          </p:cNvPr>
          <p:cNvSpPr txBox="1"/>
          <p:nvPr/>
        </p:nvSpPr>
        <p:spPr>
          <a:xfrm>
            <a:off x="960658" y="5475154"/>
            <a:ext cx="403244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Beispiele für Branchen mit viel Automatisierung:</a:t>
            </a:r>
            <a:br>
              <a:rPr lang="de-DE" sz="14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400" dirty="0">
              <a:solidFill>
                <a:srgbClr val="EE7F0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Automobil / Metallindustrie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35C5FD5-93C2-7A75-1601-7C37D4243D7B}"/>
              </a:ext>
            </a:extLst>
          </p:cNvPr>
          <p:cNvSpPr txBox="1"/>
          <p:nvPr/>
        </p:nvSpPr>
        <p:spPr>
          <a:xfrm>
            <a:off x="4921098" y="5475154"/>
            <a:ext cx="417646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Beispiele für Branchen mit wenig Automatisierung:</a:t>
            </a:r>
            <a:br>
              <a:rPr lang="de-DE" sz="14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400" dirty="0">
              <a:solidFill>
                <a:srgbClr val="EE7F0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Dienstleistungen / Verkauf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48FAED9-CB62-44BE-F948-DD9D3D21912A}"/>
              </a:ext>
            </a:extLst>
          </p:cNvPr>
          <p:cNvSpPr txBox="1">
            <a:spLocks/>
          </p:cNvSpPr>
          <p:nvPr/>
        </p:nvSpPr>
        <p:spPr>
          <a:xfrm>
            <a:off x="856669" y="677430"/>
            <a:ext cx="10662850" cy="123940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solidFill>
                  <a:srgbClr val="ED7D31"/>
                </a:solidFill>
              </a:rPr>
              <a:t>Wann ist der Einsatz von Robotern sinnvoll?</a:t>
            </a:r>
            <a:endParaRPr lang="en-US" sz="3600" b="1" dirty="0">
              <a:solidFill>
                <a:srgbClr val="ED7D31"/>
              </a:solidFill>
            </a:endParaRP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2E1F7B67-FB64-30CB-518E-3B43C400716C}"/>
              </a:ext>
            </a:extLst>
          </p:cNvPr>
          <p:cNvCxnSpPr>
            <a:cxnSpLocks/>
          </p:cNvCxnSpPr>
          <p:nvPr/>
        </p:nvCxnSpPr>
        <p:spPr>
          <a:xfrm flipH="1">
            <a:off x="6577282" y="2348880"/>
            <a:ext cx="720080" cy="0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8230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weinendes Gesicht">
            <a:extLst>
              <a:ext uri="{FF2B5EF4-FFF2-40B4-BE49-F238E27FC236}">
                <a16:creationId xmlns:a16="http://schemas.microsoft.com/office/drawing/2014/main" id="{5572F2AD-7203-AD52-CC58-3B5E6C1DA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1855" y="1988842"/>
            <a:ext cx="4017963" cy="4017963"/>
          </a:xfrm>
          <a:prstGeom prst="rect">
            <a:avLst/>
          </a:prstGeom>
        </p:spPr>
      </p:pic>
      <p:pic>
        <p:nvPicPr>
          <p:cNvPr id="5" name="Inhaltsplatzhalter 9" descr="Gesicht mit Herzaugen">
            <a:extLst>
              <a:ext uri="{FF2B5EF4-FFF2-40B4-BE49-F238E27FC236}">
                <a16:creationId xmlns:a16="http://schemas.microsoft.com/office/drawing/2014/main" id="{7B22274F-1462-8299-87A2-4AB7652AE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4048" y="1844826"/>
            <a:ext cx="3797300" cy="401796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7DA8BF-9A32-E654-CEEC-EE57772A556A}"/>
              </a:ext>
            </a:extLst>
          </p:cNvPr>
          <p:cNvSpPr txBox="1">
            <a:spLocks/>
          </p:cNvSpPr>
          <p:nvPr/>
        </p:nvSpPr>
        <p:spPr>
          <a:xfrm>
            <a:off x="826609" y="677430"/>
            <a:ext cx="8018611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Block 0 - Ende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6093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12E67A62-83D0-E7F7-AA87-B792F50DC69C}"/>
              </a:ext>
            </a:extLst>
          </p:cNvPr>
          <p:cNvSpPr txBox="1">
            <a:spLocks/>
          </p:cNvSpPr>
          <p:nvPr/>
        </p:nvSpPr>
        <p:spPr>
          <a:xfrm>
            <a:off x="984907" y="1932791"/>
            <a:ext cx="3713425" cy="22458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40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 dem Modul kannst du…</a:t>
            </a:r>
          </a:p>
          <a:p>
            <a: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  <a:t>robolink Roboterarme und drylin Portal aufbauen </a:t>
            </a:r>
            <a:b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  <a:t>und bedienen.</a:t>
            </a:r>
          </a:p>
          <a:p>
            <a: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  <a:t>Einfache Programme schreiben.</a:t>
            </a:r>
          </a:p>
          <a:p>
            <a: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  <a:t>Fehler erkennen und Hilfe suchen &amp; finden.</a:t>
            </a:r>
          </a:p>
          <a:p>
            <a: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  <a:t>Wissen, was möglich ist: Variablen, Kamera, SPS, …</a:t>
            </a:r>
          </a:p>
          <a:p>
            <a: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  <a:t>Fehler identifizieren und beheben.</a:t>
            </a:r>
          </a:p>
          <a:p>
            <a: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  <a:t>Geeignete Anwendungen auswählen.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45C89C08-C47A-DA42-963B-6E5E45B7159D}"/>
              </a:ext>
            </a:extLst>
          </p:cNvPr>
          <p:cNvGrpSpPr/>
          <p:nvPr/>
        </p:nvGrpSpPr>
        <p:grpSpPr>
          <a:xfrm>
            <a:off x="6609410" y="1920019"/>
            <a:ext cx="995333" cy="2156555"/>
            <a:chOff x="2843808" y="148329"/>
            <a:chExt cx="576064" cy="1369818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3A2274CB-5BAD-9C29-7643-3DEC62EE299A}"/>
                </a:ext>
              </a:extLst>
            </p:cNvPr>
            <p:cNvSpPr/>
            <p:nvPr/>
          </p:nvSpPr>
          <p:spPr>
            <a:xfrm>
              <a:off x="2843808" y="148329"/>
              <a:ext cx="576064" cy="13698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607930E1-2002-0BEF-101E-800405E5C7FC}"/>
                </a:ext>
              </a:extLst>
            </p:cNvPr>
            <p:cNvSpPr/>
            <p:nvPr/>
          </p:nvSpPr>
          <p:spPr>
            <a:xfrm>
              <a:off x="2969823" y="1066243"/>
              <a:ext cx="324036" cy="346533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1B09ACB2-08F1-7AE1-6ECC-25E13DAE2110}"/>
                </a:ext>
              </a:extLst>
            </p:cNvPr>
            <p:cNvSpPr/>
            <p:nvPr/>
          </p:nvSpPr>
          <p:spPr>
            <a:xfrm>
              <a:off x="2969823" y="669629"/>
              <a:ext cx="324036" cy="346533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B90A2954-9622-66F5-F405-E758D1B85F19}"/>
                </a:ext>
              </a:extLst>
            </p:cNvPr>
            <p:cNvSpPr/>
            <p:nvPr/>
          </p:nvSpPr>
          <p:spPr>
            <a:xfrm>
              <a:off x="2969823" y="253700"/>
              <a:ext cx="324036" cy="34653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C000"/>
                </a:solidFill>
              </a:endParaRPr>
            </a:p>
          </p:txBody>
        </p:sp>
      </p:grpSp>
      <p:sp>
        <p:nvSpPr>
          <p:cNvPr id="10" name="Rechteck 9">
            <a:extLst>
              <a:ext uri="{FF2B5EF4-FFF2-40B4-BE49-F238E27FC236}">
                <a16:creationId xmlns:a16="http://schemas.microsoft.com/office/drawing/2014/main" id="{4A5261DB-6783-2E73-63F1-54C6E7580E17}"/>
              </a:ext>
            </a:extLst>
          </p:cNvPr>
          <p:cNvSpPr/>
          <p:nvPr/>
        </p:nvSpPr>
        <p:spPr>
          <a:xfrm>
            <a:off x="8390716" y="2012545"/>
            <a:ext cx="3315688" cy="20019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400" dirty="0">
                <a:solidFill>
                  <a:srgbClr val="EE7F0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Ampel zeigt den Schwierigkeitsgrad</a:t>
            </a:r>
          </a:p>
          <a:p>
            <a:pPr algn="ctr">
              <a:spcAft>
                <a:spcPts val="800"/>
              </a:spcAft>
            </a:pP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Grün: </a:t>
            </a:r>
            <a:b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Einführung</a:t>
            </a:r>
          </a:p>
          <a:p>
            <a:pPr algn="ctr">
              <a:spcAft>
                <a:spcPts val="800"/>
              </a:spcAft>
            </a:pP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Gelb: </a:t>
            </a:r>
            <a:b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Schaffen wir gut!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Rot: </a:t>
            </a:r>
            <a:b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Gut machbar, aber nicht mehr heute</a:t>
            </a:r>
            <a:endParaRPr lang="de-DE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5A833070-9F06-9F13-DA61-2B79946A88BE}"/>
              </a:ext>
            </a:extLst>
          </p:cNvPr>
          <p:cNvSpPr/>
          <p:nvPr/>
        </p:nvSpPr>
        <p:spPr>
          <a:xfrm>
            <a:off x="4967525" y="2775254"/>
            <a:ext cx="896801" cy="351040"/>
          </a:xfrm>
          <a:prstGeom prst="rect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Modul 1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93D933B-A564-C6BC-175F-3F95427D3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88" y="4482617"/>
            <a:ext cx="3253564" cy="178338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4536544-344D-22FA-10CC-B27070905137}"/>
              </a:ext>
            </a:extLst>
          </p:cNvPr>
          <p:cNvSpPr txBox="1">
            <a:spLocks/>
          </p:cNvSpPr>
          <p:nvPr/>
        </p:nvSpPr>
        <p:spPr>
          <a:xfrm>
            <a:off x="840889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Ziele dieses Moduls</a:t>
            </a:r>
            <a:endParaRPr lang="en-US" sz="3600" b="1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BDAE123-4FDC-0E0D-CA22-DE5EEDE327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6" b="-916"/>
          <a:stretch/>
        </p:blipFill>
        <p:spPr>
          <a:xfrm>
            <a:off x="7739135" y="2866764"/>
            <a:ext cx="596749" cy="19925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7E172ED1-19FD-595E-94FC-BE6E1E6D8E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6" b="-916"/>
          <a:stretch/>
        </p:blipFill>
        <p:spPr>
          <a:xfrm>
            <a:off x="5938493" y="2881968"/>
            <a:ext cx="596749" cy="19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85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BDB427A-5381-BEFB-CF4C-402C989FA15E}"/>
              </a:ext>
            </a:extLst>
          </p:cNvPr>
          <p:cNvSpPr txBox="1">
            <a:spLocks/>
          </p:cNvSpPr>
          <p:nvPr/>
        </p:nvSpPr>
        <p:spPr>
          <a:xfrm>
            <a:off x="1332351" y="1379964"/>
            <a:ext cx="10075455" cy="4812346"/>
          </a:xfrm>
          <a:prstGeom prst="rect">
            <a:avLst/>
          </a:prstGeom>
          <a:ln w="12700" cap="flat" cmpd="sng" algn="ctr">
            <a:solidFill>
              <a:schemeClr val="bg1"/>
            </a:solidFill>
            <a:prstDash val="solid"/>
            <a:miter lim="800000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0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0 – Einführung		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Was ist ein Roboter, …</a:t>
            </a:r>
          </a:p>
          <a:p>
            <a:pPr>
              <a:lnSpc>
                <a:spcPts val="40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1 – Basics 		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Komponenten, Sicherheit, Software, …</a:t>
            </a:r>
          </a:p>
          <a:p>
            <a:pPr>
              <a:lnSpc>
                <a:spcPts val="40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2 – Programmieren...</a:t>
            </a:r>
          </a:p>
          <a:p>
            <a:pPr>
              <a:lnSpc>
                <a:spcPts val="40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3 – Weitere Grundlagen</a:t>
            </a:r>
          </a:p>
          <a:p>
            <a:pPr>
              <a:lnSpc>
                <a:spcPts val="40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4 – Projektierung und Support</a:t>
            </a:r>
          </a:p>
          <a:p>
            <a:pPr>
              <a:lnSpc>
                <a:spcPts val="40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5 – Anwendungen          </a:t>
            </a:r>
            <a:r>
              <a:rPr lang="de-DE" sz="14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Angepasst auf die Erfordernisse: Variablen, Kamera</a:t>
            </a:r>
          </a:p>
          <a:p>
            <a:pPr>
              <a:lnSpc>
                <a:spcPts val="4000"/>
              </a:lnSpc>
            </a:pP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Block 6 – Der </a:t>
            </a:r>
            <a:r>
              <a:rPr lang="de-DE" sz="1800" dirty="0" err="1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Robolink-Dci</a:t>
            </a:r>
            <a:r>
              <a:rPr lang="de-DE" sz="1800" dirty="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 Roboter mit integrierter Steuerung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B5AA81F-BB30-546C-BFCC-06E59C562E68}"/>
              </a:ext>
            </a:extLst>
          </p:cNvPr>
          <p:cNvSpPr txBox="1"/>
          <p:nvPr/>
        </p:nvSpPr>
        <p:spPr>
          <a:xfrm>
            <a:off x="2817680" y="3491222"/>
            <a:ext cx="45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3F7767B-9F93-DDA3-1479-52A3FBDB5D19}"/>
              </a:ext>
            </a:extLst>
          </p:cNvPr>
          <p:cNvSpPr txBox="1"/>
          <p:nvPr/>
        </p:nvSpPr>
        <p:spPr>
          <a:xfrm>
            <a:off x="2817680" y="3491222"/>
            <a:ext cx="4576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de-DE" dirty="0"/>
          </a:p>
        </p:txBody>
      </p:sp>
      <p:sp>
        <p:nvSpPr>
          <p:cNvPr id="7" name="Interaktive Schaltfläche: Nächste(r) oder Weiter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AE6C0A1-EDFD-FA6D-1A16-BFC79C62F76B}"/>
              </a:ext>
            </a:extLst>
          </p:cNvPr>
          <p:cNvSpPr/>
          <p:nvPr/>
        </p:nvSpPr>
        <p:spPr>
          <a:xfrm>
            <a:off x="10231051" y="5172838"/>
            <a:ext cx="1656184" cy="1008112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B813C81-EC2C-525F-0BA0-14A294CCCEE9}"/>
              </a:ext>
            </a:extLst>
          </p:cNvPr>
          <p:cNvSpPr txBox="1">
            <a:spLocks/>
          </p:cNvSpPr>
          <p:nvPr/>
        </p:nvSpPr>
        <p:spPr>
          <a:xfrm>
            <a:off x="852922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Themen Modul 1 </a:t>
            </a:r>
            <a:endParaRPr lang="en-US" sz="3600" b="1" dirty="0"/>
          </a:p>
        </p:txBody>
      </p: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FD2A1289-AF25-3C23-DE18-274A34ABCC4D}"/>
              </a:ext>
            </a:extLst>
          </p:cNvPr>
          <p:cNvGrpSpPr/>
          <p:nvPr/>
        </p:nvGrpSpPr>
        <p:grpSpPr>
          <a:xfrm>
            <a:off x="947738" y="1492776"/>
            <a:ext cx="140760" cy="479705"/>
            <a:chOff x="947738" y="2688651"/>
            <a:chExt cx="140760" cy="479705"/>
          </a:xfrm>
        </p:grpSpPr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64487D6D-94EF-1C62-AE57-8AA6D05C86F4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265481E5-9731-C24C-A3B8-F5FC4F19DA05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902FBDD1-3004-1F34-4E3D-BB6B41D4E3A3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A2944F2F-E2D6-9262-C0AC-AFA2156A1DC4}"/>
              </a:ext>
            </a:extLst>
          </p:cNvPr>
          <p:cNvGrpSpPr/>
          <p:nvPr/>
        </p:nvGrpSpPr>
        <p:grpSpPr>
          <a:xfrm>
            <a:off x="947738" y="2145235"/>
            <a:ext cx="140760" cy="479705"/>
            <a:chOff x="947738" y="2688651"/>
            <a:chExt cx="140760" cy="479705"/>
          </a:xfrm>
        </p:grpSpPr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EE163AE0-94AD-6655-F277-8F9F25B8FF68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FC6A1363-7A68-17A3-3A3B-EE7BFD21AEBF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8" name="Ellipse 67">
              <a:extLst>
                <a:ext uri="{FF2B5EF4-FFF2-40B4-BE49-F238E27FC236}">
                  <a16:creationId xmlns:a16="http://schemas.microsoft.com/office/drawing/2014/main" id="{721C2842-75FE-17F3-47A1-DF3EA052CCEA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A2F3BD87-1AAB-DF1C-A11C-1A472D9900AD}"/>
              </a:ext>
            </a:extLst>
          </p:cNvPr>
          <p:cNvGrpSpPr/>
          <p:nvPr/>
        </p:nvGrpSpPr>
        <p:grpSpPr>
          <a:xfrm>
            <a:off x="947738" y="2779972"/>
            <a:ext cx="140760" cy="479705"/>
            <a:chOff x="947738" y="2688651"/>
            <a:chExt cx="140760" cy="479705"/>
          </a:xfrm>
        </p:grpSpPr>
        <p:sp>
          <p:nvSpPr>
            <p:cNvPr id="74" name="Ellipse 73">
              <a:extLst>
                <a:ext uri="{FF2B5EF4-FFF2-40B4-BE49-F238E27FC236}">
                  <a16:creationId xmlns:a16="http://schemas.microsoft.com/office/drawing/2014/main" id="{D3DFB39B-B8AB-3BF4-9FE2-8396C4EB164B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65A988AD-7BFF-6E16-228B-A6E6E6756472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2B9E4477-60F2-5B22-0265-A4229EBC2058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81" name="Gruppieren 80">
            <a:extLst>
              <a:ext uri="{FF2B5EF4-FFF2-40B4-BE49-F238E27FC236}">
                <a16:creationId xmlns:a16="http://schemas.microsoft.com/office/drawing/2014/main" id="{DDB6DE06-5D83-6084-EB3C-BCF94B032C68}"/>
              </a:ext>
            </a:extLst>
          </p:cNvPr>
          <p:cNvGrpSpPr/>
          <p:nvPr/>
        </p:nvGrpSpPr>
        <p:grpSpPr>
          <a:xfrm>
            <a:off x="947738" y="3386119"/>
            <a:ext cx="140760" cy="479705"/>
            <a:chOff x="947738" y="2688651"/>
            <a:chExt cx="140760" cy="479705"/>
          </a:xfrm>
        </p:grpSpPr>
        <p:sp>
          <p:nvSpPr>
            <p:cNvPr id="82" name="Ellipse 81">
              <a:extLst>
                <a:ext uri="{FF2B5EF4-FFF2-40B4-BE49-F238E27FC236}">
                  <a16:creationId xmlns:a16="http://schemas.microsoft.com/office/drawing/2014/main" id="{2D81A824-0D89-7F56-6569-FDED1D0B7C3E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Ellipse 82">
              <a:extLst>
                <a:ext uri="{FF2B5EF4-FFF2-40B4-BE49-F238E27FC236}">
                  <a16:creationId xmlns:a16="http://schemas.microsoft.com/office/drawing/2014/main" id="{31CBCF9B-2C5D-A311-7A99-E40FAFEBF19C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4" name="Ellipse 83">
              <a:extLst>
                <a:ext uri="{FF2B5EF4-FFF2-40B4-BE49-F238E27FC236}">
                  <a16:creationId xmlns:a16="http://schemas.microsoft.com/office/drawing/2014/main" id="{B8522244-62A1-38E2-D8D8-495CB6401034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89" name="Gruppieren 88">
            <a:extLst>
              <a:ext uri="{FF2B5EF4-FFF2-40B4-BE49-F238E27FC236}">
                <a16:creationId xmlns:a16="http://schemas.microsoft.com/office/drawing/2014/main" id="{37D85D03-1673-7199-6A9D-7AA5C42FFCF1}"/>
              </a:ext>
            </a:extLst>
          </p:cNvPr>
          <p:cNvGrpSpPr/>
          <p:nvPr/>
        </p:nvGrpSpPr>
        <p:grpSpPr>
          <a:xfrm>
            <a:off x="947738" y="4015912"/>
            <a:ext cx="140760" cy="479705"/>
            <a:chOff x="947738" y="2688651"/>
            <a:chExt cx="140760" cy="479705"/>
          </a:xfrm>
        </p:grpSpPr>
        <p:sp>
          <p:nvSpPr>
            <p:cNvPr id="90" name="Ellipse 89">
              <a:extLst>
                <a:ext uri="{FF2B5EF4-FFF2-40B4-BE49-F238E27FC236}">
                  <a16:creationId xmlns:a16="http://schemas.microsoft.com/office/drawing/2014/main" id="{B31EE1E8-FB97-7323-2DF4-039C5D343F3C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1" name="Ellipse 90">
              <a:extLst>
                <a:ext uri="{FF2B5EF4-FFF2-40B4-BE49-F238E27FC236}">
                  <a16:creationId xmlns:a16="http://schemas.microsoft.com/office/drawing/2014/main" id="{70CA2962-5418-F689-37CD-5377891BF657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71740B27-AC08-507C-1AE6-0A6C49714746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5AFC436D-14DC-1CCB-AB84-F23977773314}"/>
              </a:ext>
            </a:extLst>
          </p:cNvPr>
          <p:cNvGrpSpPr/>
          <p:nvPr/>
        </p:nvGrpSpPr>
        <p:grpSpPr>
          <a:xfrm>
            <a:off x="947738" y="4650314"/>
            <a:ext cx="140760" cy="479705"/>
            <a:chOff x="947738" y="2688651"/>
            <a:chExt cx="140760" cy="479705"/>
          </a:xfrm>
        </p:grpSpPr>
        <p:sp>
          <p:nvSpPr>
            <p:cNvPr id="98" name="Ellipse 97">
              <a:extLst>
                <a:ext uri="{FF2B5EF4-FFF2-40B4-BE49-F238E27FC236}">
                  <a16:creationId xmlns:a16="http://schemas.microsoft.com/office/drawing/2014/main" id="{41E7700A-C03D-3C2C-BE1B-6F56ACDED4DB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9" name="Ellipse 98">
              <a:extLst>
                <a:ext uri="{FF2B5EF4-FFF2-40B4-BE49-F238E27FC236}">
                  <a16:creationId xmlns:a16="http://schemas.microsoft.com/office/drawing/2014/main" id="{79534193-B8A6-2894-3564-F5FB58445DBE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0" name="Ellipse 99">
              <a:extLst>
                <a:ext uri="{FF2B5EF4-FFF2-40B4-BE49-F238E27FC236}">
                  <a16:creationId xmlns:a16="http://schemas.microsoft.com/office/drawing/2014/main" id="{38957115-42AC-E057-4BC4-D308A5B09033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01" name="Gruppieren 100">
            <a:extLst>
              <a:ext uri="{FF2B5EF4-FFF2-40B4-BE49-F238E27FC236}">
                <a16:creationId xmlns:a16="http://schemas.microsoft.com/office/drawing/2014/main" id="{C629881C-92CC-EC2C-D504-294F39938F33}"/>
              </a:ext>
            </a:extLst>
          </p:cNvPr>
          <p:cNvGrpSpPr/>
          <p:nvPr/>
        </p:nvGrpSpPr>
        <p:grpSpPr>
          <a:xfrm>
            <a:off x="947738" y="5293252"/>
            <a:ext cx="140760" cy="479705"/>
            <a:chOff x="947738" y="2688651"/>
            <a:chExt cx="140760" cy="479705"/>
          </a:xfrm>
        </p:grpSpPr>
        <p:sp>
          <p:nvSpPr>
            <p:cNvPr id="102" name="Ellipse 101">
              <a:extLst>
                <a:ext uri="{FF2B5EF4-FFF2-40B4-BE49-F238E27FC236}">
                  <a16:creationId xmlns:a16="http://schemas.microsoft.com/office/drawing/2014/main" id="{D75F16AA-BA70-5FAD-FAF1-C471DE87704F}"/>
                </a:ext>
              </a:extLst>
            </p:cNvPr>
            <p:cNvSpPr/>
            <p:nvPr/>
          </p:nvSpPr>
          <p:spPr>
            <a:xfrm>
              <a:off x="947738" y="2688651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3" name="Ellipse 102">
              <a:extLst>
                <a:ext uri="{FF2B5EF4-FFF2-40B4-BE49-F238E27FC236}">
                  <a16:creationId xmlns:a16="http://schemas.microsoft.com/office/drawing/2014/main" id="{CD27C15C-C97B-7F16-714C-CD95A4D36A70}"/>
                </a:ext>
              </a:extLst>
            </p:cNvPr>
            <p:cNvSpPr/>
            <p:nvPr/>
          </p:nvSpPr>
          <p:spPr>
            <a:xfrm>
              <a:off x="947738" y="2858194"/>
              <a:ext cx="140760" cy="1407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4" name="Ellipse 103">
              <a:extLst>
                <a:ext uri="{FF2B5EF4-FFF2-40B4-BE49-F238E27FC236}">
                  <a16:creationId xmlns:a16="http://schemas.microsoft.com/office/drawing/2014/main" id="{3484AF5B-FE3C-57CF-CC72-2406112A6E61}"/>
                </a:ext>
              </a:extLst>
            </p:cNvPr>
            <p:cNvSpPr/>
            <p:nvPr/>
          </p:nvSpPr>
          <p:spPr>
            <a:xfrm>
              <a:off x="947738" y="3027596"/>
              <a:ext cx="140760" cy="14076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25485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AC13F09-5255-6ADF-C21C-07A02ECF6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401" y="2330734"/>
            <a:ext cx="2054684" cy="286391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DDDF66B-239F-D16D-808B-503B444D8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6599" y="2344448"/>
            <a:ext cx="2259946" cy="262243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0C02745-0ACC-0C03-8359-87D5FF2D9BB1}"/>
              </a:ext>
            </a:extLst>
          </p:cNvPr>
          <p:cNvSpPr txBox="1"/>
          <p:nvPr/>
        </p:nvSpPr>
        <p:spPr>
          <a:xfrm>
            <a:off x="1736624" y="5354372"/>
            <a:ext cx="26399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Schweißen bspw. Karosserieteile zusammen. </a:t>
            </a:r>
            <a:b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Automatisierte industrielle Produktion.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707D8E8-BFAA-B8C7-7264-24A4AB8A2A03}"/>
              </a:ext>
            </a:extLst>
          </p:cNvPr>
          <p:cNvSpPr txBox="1"/>
          <p:nvPr/>
        </p:nvSpPr>
        <p:spPr>
          <a:xfrm>
            <a:off x="6319150" y="5462091"/>
            <a:ext cx="28571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„Alexa, bring mir ein Bier!“</a:t>
            </a:r>
            <a:b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Service-Aufgaben </a:t>
            </a:r>
            <a:b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im menschlichen Umfeld.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58F55AC-648E-5394-5015-6548E7B574E9}"/>
              </a:ext>
            </a:extLst>
          </p:cNvPr>
          <p:cNvSpPr txBox="1"/>
          <p:nvPr/>
        </p:nvSpPr>
        <p:spPr>
          <a:xfrm rot="16200000">
            <a:off x="3760926" y="4379172"/>
            <a:ext cx="734496" cy="196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75" dirty="0">
                <a:latin typeface="Apex New Book" panose="02010600040501010103" pitchFamily="50" charset="0"/>
                <a:ea typeface="Apex New Book" panose="02010600040501010103" pitchFamily="50" charset="0"/>
              </a:rPr>
              <a:t>Bild: A1 </a:t>
            </a:r>
            <a:r>
              <a:rPr lang="de-DE" sz="675" dirty="0" err="1">
                <a:latin typeface="Apex New Book" panose="02010600040501010103" pitchFamily="50" charset="0"/>
                <a:ea typeface="Apex New Book" panose="02010600040501010103" pitchFamily="50" charset="0"/>
              </a:rPr>
              <a:t>Robotic</a:t>
            </a:r>
            <a:endParaRPr lang="de-DE" sz="675" dirty="0">
              <a:latin typeface="Apex New Book" panose="02010600040501010103" pitchFamily="50" charset="0"/>
              <a:ea typeface="Apex New Book" panose="02010600040501010103" pitchFamily="50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1C0BA53-AC25-26DC-5DC6-510E8063C24D}"/>
              </a:ext>
            </a:extLst>
          </p:cNvPr>
          <p:cNvSpPr txBox="1"/>
          <p:nvPr/>
        </p:nvSpPr>
        <p:spPr>
          <a:xfrm rot="16200000">
            <a:off x="8359973" y="4481873"/>
            <a:ext cx="81144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" dirty="0">
                <a:latin typeface="Apex New Book" panose="02010600040501010103" pitchFamily="50" charset="0"/>
                <a:ea typeface="Apex New Book" panose="02010600040501010103" pitchFamily="50" charset="0"/>
              </a:rPr>
              <a:t>Bild: Fraunhofer IPA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A7C3390-DBAB-64CB-5411-F011E7269666}"/>
              </a:ext>
            </a:extLst>
          </p:cNvPr>
          <p:cNvSpPr txBox="1">
            <a:spLocks/>
          </p:cNvSpPr>
          <p:nvPr/>
        </p:nvSpPr>
        <p:spPr bwMode="auto">
          <a:xfrm>
            <a:off x="6581968" y="1772818"/>
            <a:ext cx="2331555" cy="488621"/>
          </a:xfrm>
          <a:prstGeom prst="rect">
            <a:avLst/>
          </a:prstGeom>
          <a:solidFill>
            <a:srgbClr val="EE7F01"/>
          </a:solid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rgbClr val="308099"/>
              </a:buClr>
              <a:buSzPct val="100000"/>
              <a:buFont typeface="Wingdings" pitchFamily="2" charset="2"/>
              <a:buChar char="§"/>
              <a:defRPr sz="2800" b="0">
                <a:solidFill>
                  <a:schemeClr val="tx1"/>
                </a:solidFill>
                <a:latin typeface="Apex New Medium" pitchFamily="50" charset="0"/>
                <a:ea typeface="Apex New Medium" pitchFamily="50" charset="0"/>
                <a:cs typeface="+mn-cs"/>
              </a:defRPr>
            </a:lvl1pPr>
            <a:lvl2pPr marL="723900" indent="-368300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rgbClr val="308099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pex New Light" pitchFamily="50" charset="0"/>
                <a:ea typeface="Apex New Light" pitchFamily="50" charset="0"/>
                <a:cs typeface="Arial" pitchFamily="34" charset="0"/>
              </a:defRPr>
            </a:lvl2pPr>
            <a:lvl3pPr marL="1160463" indent="-43656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pex New Light" pitchFamily="50" charset="0"/>
                <a:ea typeface="Apex New Light" pitchFamily="50" charset="0"/>
                <a:cs typeface="Arial" pitchFamily="34" charset="0"/>
              </a:defRPr>
            </a:lvl3pPr>
            <a:lvl4pPr marL="893763" indent="-36036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64" charset="2"/>
              <a:buChar char="n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079500" indent="-277813" algn="l" rtl="0" eaLnBrk="0" fontAlgn="base" hangingPunct="0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64" charset="2"/>
              <a:buChar char="n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536700" indent="-277813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64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1993900" indent="-277813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64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451100" indent="-277813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64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2908300" indent="-277813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64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de-DE" kern="0" dirty="0">
                <a:solidFill>
                  <a:schemeClr val="bg1"/>
                </a:solidFill>
              </a:rPr>
              <a:t> Serviceroboter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ADB6DFDD-77E6-9E89-54A2-CE70A555CA22}"/>
              </a:ext>
            </a:extLst>
          </p:cNvPr>
          <p:cNvSpPr txBox="1">
            <a:spLocks/>
          </p:cNvSpPr>
          <p:nvPr/>
        </p:nvSpPr>
        <p:spPr>
          <a:xfrm>
            <a:off x="1736624" y="1774889"/>
            <a:ext cx="2639901" cy="488621"/>
          </a:xfrm>
          <a:prstGeom prst="rect">
            <a:avLst/>
          </a:prstGeom>
          <a:solidFill>
            <a:srgbClr val="EE7F0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e-DE">
                <a:solidFill>
                  <a:schemeClr val="bg1"/>
                </a:solidFill>
              </a:rPr>
              <a:t>Industrieroboter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2" name="Ungleich 11">
            <a:extLst>
              <a:ext uri="{FF2B5EF4-FFF2-40B4-BE49-F238E27FC236}">
                <a16:creationId xmlns:a16="http://schemas.microsoft.com/office/drawing/2014/main" id="{B9F572EC-E15D-958B-0408-E3AB9B054B00}"/>
              </a:ext>
            </a:extLst>
          </p:cNvPr>
          <p:cNvSpPr/>
          <p:nvPr/>
        </p:nvSpPr>
        <p:spPr>
          <a:xfrm>
            <a:off x="4825609" y="3294639"/>
            <a:ext cx="1526608" cy="936104"/>
          </a:xfrm>
          <a:prstGeom prst="mathNotEqual">
            <a:avLst/>
          </a:prstGeom>
          <a:solidFill>
            <a:srgbClr val="EE7F0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778CECC-D214-8786-4012-B68B3E235D46}"/>
              </a:ext>
            </a:extLst>
          </p:cNvPr>
          <p:cNvSpPr txBox="1">
            <a:spLocks/>
          </p:cNvSpPr>
          <p:nvPr/>
        </p:nvSpPr>
        <p:spPr>
          <a:xfrm>
            <a:off x="864951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Was verstehen wir unter „Robotern“?</a:t>
            </a:r>
          </a:p>
        </p:txBody>
      </p:sp>
    </p:spTree>
    <p:extLst>
      <p:ext uri="{BB962C8B-B14F-4D97-AF65-F5344CB8AC3E}">
        <p14:creationId xmlns:p14="http://schemas.microsoft.com/office/powerpoint/2010/main" val="628254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C4061000-C8A4-27D8-8433-3B2FD6B07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323551"/>
              </p:ext>
            </p:extLst>
          </p:nvPr>
        </p:nvGraphicFramePr>
        <p:xfrm>
          <a:off x="961270" y="1556794"/>
          <a:ext cx="7914438" cy="3169365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tableStyleId>{72833802-FEF1-4C79-8D5D-14CF1EAF98D9}</a:tableStyleId>
              </a:tblPr>
              <a:tblGrid>
                <a:gridCol w="1407160">
                  <a:extLst>
                    <a:ext uri="{9D8B030D-6E8A-4147-A177-3AD203B41FA5}">
                      <a16:colId xmlns:a16="http://schemas.microsoft.com/office/drawing/2014/main" val="1714010148"/>
                    </a:ext>
                  </a:extLst>
                </a:gridCol>
                <a:gridCol w="1897956">
                  <a:extLst>
                    <a:ext uri="{9D8B030D-6E8A-4147-A177-3AD203B41FA5}">
                      <a16:colId xmlns:a16="http://schemas.microsoft.com/office/drawing/2014/main" val="2914551105"/>
                    </a:ext>
                  </a:extLst>
                </a:gridCol>
                <a:gridCol w="1694603">
                  <a:extLst>
                    <a:ext uri="{9D8B030D-6E8A-4147-A177-3AD203B41FA5}">
                      <a16:colId xmlns:a16="http://schemas.microsoft.com/office/drawing/2014/main" val="3368507312"/>
                    </a:ext>
                  </a:extLst>
                </a:gridCol>
                <a:gridCol w="1559035">
                  <a:extLst>
                    <a:ext uri="{9D8B030D-6E8A-4147-A177-3AD203B41FA5}">
                      <a16:colId xmlns:a16="http://schemas.microsoft.com/office/drawing/2014/main" val="1270311420"/>
                    </a:ext>
                  </a:extLst>
                </a:gridCol>
                <a:gridCol w="1355684">
                  <a:extLst>
                    <a:ext uri="{9D8B030D-6E8A-4147-A177-3AD203B41FA5}">
                      <a16:colId xmlns:a16="http://schemas.microsoft.com/office/drawing/2014/main" val="292217700"/>
                    </a:ext>
                  </a:extLst>
                </a:gridCol>
              </a:tblGrid>
              <a:tr h="287598">
                <a:tc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Kriterium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lang="de-D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Industrieroboter</a:t>
                      </a:r>
                      <a:endParaRPr lang="de-DE" sz="12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5997302"/>
                  </a:ext>
                </a:extLst>
              </a:tr>
              <a:tr h="359223"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Kinematik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Vertikaler Knickarmroboter </a:t>
                      </a:r>
                      <a:b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(der Standard-Roboter)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Horizontaler Knickarmroboter (SCARA)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Portalroboter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Delta-Roboter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23739061"/>
                  </a:ext>
                </a:extLst>
              </a:tr>
              <a:tr h="359223"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Typische Anwendung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Schweißen, Handhabung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Elektronik-Bestückung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Pick &amp; Place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Verpacken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82505005"/>
                  </a:ext>
                </a:extLst>
              </a:tr>
              <a:tr h="291370"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Traglast [kg]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 bis 250   (bis zu 1000)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10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 bis 500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59399453"/>
                  </a:ext>
                </a:extLst>
              </a:tr>
              <a:tr h="502912"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DOF </a:t>
                      </a:r>
                      <a:b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Degrees </a:t>
                      </a:r>
                      <a:r>
                        <a:rPr lang="de-DE" sz="9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Freedom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– 6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– 6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77779964"/>
                  </a:ext>
                </a:extLst>
              </a:tr>
              <a:tr h="359223"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Wiederholgenauigkeit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0,02 bis 0,05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0,01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0,01 bis 0,3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0,01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6197719"/>
                  </a:ext>
                </a:extLst>
              </a:tr>
              <a:tr h="359223"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Typische Reichweite [m]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bis 3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1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Variabel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74846114"/>
                  </a:ext>
                </a:extLst>
              </a:tr>
              <a:tr h="291370"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Kosten [T€]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bis 60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5-25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bis 100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80999516"/>
                  </a:ext>
                </a:extLst>
              </a:tr>
              <a:tr h="359223"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Beispiel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Fanuc M20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igus SCARA 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igus Raumportal </a:t>
                      </a:r>
                      <a:endParaRPr lang="de-DE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igus Delta </a:t>
                      </a:r>
                      <a:endParaRPr lang="de-DE" sz="900" dirty="0">
                        <a:latin typeface="Arial" panose="020B0604020202020204" pitchFamily="34" charset="0"/>
                        <a:ea typeface="Apex New Book" panose="02010600040501010103" pitchFamily="50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8298274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29DFC9A0-9618-DCBD-5525-F349ECAE3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844" y="5244367"/>
            <a:ext cx="474989" cy="110147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27CFC40-E1DB-C71F-7231-05F985BE35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452" y="5278545"/>
            <a:ext cx="1021620" cy="1101477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913D3062-88C4-9CC1-9EC6-8DDA932771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41" y="5210196"/>
            <a:ext cx="1169823" cy="116982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ACA2E62-46ED-512C-1A42-503EED817C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170" y="5208981"/>
            <a:ext cx="1163160" cy="116316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4ED34C2-45AB-F71B-E769-4E7583E8BB3E}"/>
              </a:ext>
            </a:extLst>
          </p:cNvPr>
          <p:cNvSpPr txBox="1">
            <a:spLocks/>
          </p:cNvSpPr>
          <p:nvPr/>
        </p:nvSpPr>
        <p:spPr>
          <a:xfrm>
            <a:off x="858938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Typen von Industrierobotern</a:t>
            </a:r>
            <a:endParaRPr lang="en-US" sz="3600" b="1" dirty="0"/>
          </a:p>
        </p:txBody>
      </p:sp>
      <p:sp>
        <p:nvSpPr>
          <p:cNvPr id="2" name="Sprechblase: rechteckig 1">
            <a:extLst>
              <a:ext uri="{FF2B5EF4-FFF2-40B4-BE49-F238E27FC236}">
                <a16:creationId xmlns:a16="http://schemas.microsoft.com/office/drawing/2014/main" id="{3DDBAACE-A050-062A-9233-009235227817}"/>
              </a:ext>
            </a:extLst>
          </p:cNvPr>
          <p:cNvSpPr/>
          <p:nvPr/>
        </p:nvSpPr>
        <p:spPr>
          <a:xfrm>
            <a:off x="7195642" y="5060178"/>
            <a:ext cx="1440160" cy="706741"/>
          </a:xfrm>
          <a:prstGeom prst="wedgeRectCallout">
            <a:avLst>
              <a:gd name="adj1" fmla="val -49256"/>
              <a:gd name="adj2" fmla="val 8807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Kanntest </a:t>
            </a:r>
            <a:b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du alle?</a:t>
            </a:r>
          </a:p>
        </p:txBody>
      </p:sp>
    </p:spTree>
    <p:extLst>
      <p:ext uri="{BB962C8B-B14F-4D97-AF65-F5344CB8AC3E}">
        <p14:creationId xmlns:p14="http://schemas.microsoft.com/office/powerpoint/2010/main" val="4274276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hlinkClick r:id="rId2" action="ppaction://hlinksldjump"/>
            <a:extLst>
              <a:ext uri="{FF2B5EF4-FFF2-40B4-BE49-F238E27FC236}">
                <a16:creationId xmlns:a16="http://schemas.microsoft.com/office/drawing/2014/main" id="{763AF7DC-BE7D-6301-6C24-066381B80D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81" y="4460590"/>
            <a:ext cx="2938849" cy="1919695"/>
          </a:xfrm>
          <a:prstGeom prst="rect">
            <a:avLst/>
          </a:prstGeom>
        </p:spPr>
      </p:pic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CE85F26-BE20-9B52-C34F-67AC17ACCDF1}"/>
              </a:ext>
            </a:extLst>
          </p:cNvPr>
          <p:cNvSpPr txBox="1">
            <a:spLocks/>
          </p:cNvSpPr>
          <p:nvPr/>
        </p:nvSpPr>
        <p:spPr>
          <a:xfrm>
            <a:off x="845470" y="1700810"/>
            <a:ext cx="4320480" cy="4567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Stärken:</a:t>
            </a:r>
          </a:p>
          <a:p>
            <a:pPr>
              <a:lnSpc>
                <a:spcPct val="100000"/>
              </a:lnSpc>
            </a:pPr>
            <a:r>
              <a:rPr lang="de-DE" sz="1400">
                <a:latin typeface="Arial" panose="020B0604020202020204" pitchFamily="34" charset="0"/>
                <a:cs typeface="Arial" panose="020B0604020202020204" pitchFamily="34" charset="0"/>
              </a:rPr>
              <a:t>Kosteneffizienz durch motion plastics</a:t>
            </a:r>
          </a:p>
          <a:p>
            <a:pPr>
              <a:lnSpc>
                <a:spcPct val="100000"/>
              </a:lnSpc>
            </a:pPr>
            <a:r>
              <a:rPr lang="de-DE" sz="1400">
                <a:latin typeface="Arial" panose="020B0604020202020204" pitchFamily="34" charset="0"/>
                <a:cs typeface="Arial" panose="020B0604020202020204" pitchFamily="34" charset="0"/>
              </a:rPr>
              <a:t>Korrosionsfrei</a:t>
            </a:r>
          </a:p>
          <a:p>
            <a:pPr>
              <a:lnSpc>
                <a:spcPct val="100000"/>
              </a:lnSpc>
            </a:pPr>
            <a:r>
              <a:rPr lang="de-DE" sz="1400">
                <a:latin typeface="Arial" panose="020B0604020202020204" pitchFamily="34" charset="0"/>
                <a:cs typeface="Arial" panose="020B0604020202020204" pitchFamily="34" charset="0"/>
              </a:rPr>
              <a:t>Schmiermittelfrei</a:t>
            </a:r>
          </a:p>
          <a:p>
            <a:pPr>
              <a:lnSpc>
                <a:spcPct val="100000"/>
              </a:lnSpc>
            </a:pPr>
            <a:r>
              <a:rPr lang="de-DE" sz="1400">
                <a:latin typeface="Arial" panose="020B0604020202020204" pitchFamily="34" charset="0"/>
                <a:cs typeface="Arial" panose="020B0604020202020204" pitchFamily="34" charset="0"/>
              </a:rPr>
              <a:t>Wartungsfrei</a:t>
            </a:r>
          </a:p>
          <a:p>
            <a:pPr>
              <a:lnSpc>
                <a:spcPct val="100000"/>
              </a:lnSpc>
            </a:pPr>
            <a:r>
              <a:rPr lang="de-DE" sz="1400">
                <a:latin typeface="Arial" panose="020B0604020202020204" pitchFamily="34" charset="0"/>
                <a:cs typeface="Arial" panose="020B0604020202020204" pitchFamily="34" charset="0"/>
              </a:rPr>
              <a:t>Leichtbau</a:t>
            </a:r>
          </a:p>
          <a:p>
            <a:pPr>
              <a:lnSpc>
                <a:spcPct val="100000"/>
              </a:lnSpc>
            </a:pPr>
            <a:r>
              <a:rPr lang="de-DE" sz="1400">
                <a:latin typeface="Arial" panose="020B0604020202020204" pitchFamily="34" charset="0"/>
                <a:cs typeface="Arial" panose="020B0604020202020204" pitchFamily="34" charset="0"/>
              </a:rPr>
              <a:t>Baukasten Prinzip ermöglicht es </a:t>
            </a:r>
            <a:br>
              <a:rPr lang="de-DE" sz="1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400">
                <a:latin typeface="Arial" panose="020B0604020202020204" pitchFamily="34" charset="0"/>
                <a:cs typeface="Arial" panose="020B0604020202020204" pitchFamily="34" charset="0"/>
              </a:rPr>
              <a:t>alle Teile zu bestellen</a:t>
            </a: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086D546-79CB-083E-7546-41E263186FF7}"/>
              </a:ext>
            </a:extLst>
          </p:cNvPr>
          <p:cNvSpPr txBox="1"/>
          <p:nvPr/>
        </p:nvSpPr>
        <p:spPr>
          <a:xfrm>
            <a:off x="4945203" y="1700810"/>
            <a:ext cx="4692095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de-DE" sz="28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Schwächen:</a:t>
            </a:r>
          </a:p>
          <a:p>
            <a:pPr marL="230400" indent="-2304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Hohe Präzisionsaufgaben (&lt;0,5 mm)</a:t>
            </a:r>
          </a:p>
          <a:p>
            <a:pPr marL="230400" indent="-2304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Dynamische Last (mit hoher Geschwindigkeit)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000"/>
              </a:spcBef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>
            <a:hlinkClick r:id="" action="ppaction://noaction"/>
            <a:extLst>
              <a:ext uri="{FF2B5EF4-FFF2-40B4-BE49-F238E27FC236}">
                <a16:creationId xmlns:a16="http://schemas.microsoft.com/office/drawing/2014/main" id="{00737392-7553-4502-69E2-7E975B1701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304" y="3591939"/>
            <a:ext cx="2605954" cy="173730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18E7290-1A8D-4490-84CC-A658633477E8}"/>
              </a:ext>
            </a:extLst>
          </p:cNvPr>
          <p:cNvSpPr txBox="1">
            <a:spLocks/>
          </p:cNvSpPr>
          <p:nvPr/>
        </p:nvSpPr>
        <p:spPr>
          <a:xfrm>
            <a:off x="816824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igus</a:t>
            </a:r>
            <a:r>
              <a:rPr lang="de-DE" sz="1050" baseline="30000" dirty="0"/>
              <a:t>®</a:t>
            </a:r>
            <a:r>
              <a:rPr lang="de-DE" dirty="0"/>
              <a:t> </a:t>
            </a:r>
            <a:r>
              <a:rPr lang="de-DE" dirty="0" err="1"/>
              <a:t>low</a:t>
            </a:r>
            <a:r>
              <a:rPr lang="de-DE" dirty="0"/>
              <a:t>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automation</a:t>
            </a:r>
            <a:r>
              <a:rPr lang="de-DE" dirty="0"/>
              <a:t> </a:t>
            </a:r>
            <a:r>
              <a:rPr lang="de-DE" dirty="0" err="1"/>
              <a:t>roboter</a:t>
            </a:r>
            <a:r>
              <a:rPr lang="de-DE" dirty="0"/>
              <a:t>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76011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C087FE1-9F44-CDE9-DDE5-834C753CE5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46" r="9892"/>
          <a:stretch/>
        </p:blipFill>
        <p:spPr>
          <a:xfrm>
            <a:off x="7012399" y="2401771"/>
            <a:ext cx="2423996" cy="302328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04BBC69F-CBFD-369A-758B-10D6801FBCE9}"/>
              </a:ext>
            </a:extLst>
          </p:cNvPr>
          <p:cNvSpPr txBox="1">
            <a:spLocks/>
          </p:cNvSpPr>
          <p:nvPr/>
        </p:nvSpPr>
        <p:spPr>
          <a:xfrm>
            <a:off x="816821" y="677430"/>
            <a:ext cx="8820472" cy="12858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Industrieroboter </a:t>
            </a:r>
            <a:br>
              <a:rPr lang="de-DE" dirty="0"/>
            </a:br>
            <a:r>
              <a:rPr lang="de-DE" dirty="0"/>
              <a:t>Definition und Begriffe</a:t>
            </a:r>
            <a:endParaRPr lang="en-US" sz="3600" b="1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0652C67-75C7-8702-24D6-9CE2D3E7EF15}"/>
              </a:ext>
            </a:extLst>
          </p:cNvPr>
          <p:cNvSpPr txBox="1"/>
          <p:nvPr/>
        </p:nvSpPr>
        <p:spPr>
          <a:xfrm>
            <a:off x="846456" y="2328855"/>
            <a:ext cx="3954492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Laut ISO 8373: </a:t>
            </a:r>
          </a:p>
          <a:p>
            <a:b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Ein Roboter ist ein programmierbarer Manipulator mit drei oder mehr Achsen für industrielle Anwendungen</a:t>
            </a: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>
                <a:solidFill>
                  <a:srgbClr val="EE7F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 heißt:</a:t>
            </a:r>
          </a:p>
          <a:p>
            <a:endParaRPr lang="de-DE" sz="1400" dirty="0">
              <a:solidFill>
                <a:srgbClr val="EE7F0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Roboter erzeugen eine Bewegung die durch ein Programm beschrieben ist.</a:t>
            </a:r>
          </a:p>
          <a:p>
            <a:b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Abläufe lassen sich dadurch ohne Personal reproduzieren.</a:t>
            </a: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Dabei ist der Roboter nicht auf einen Prozess festgelegt, sondern kann universell eingesetzt werden.</a:t>
            </a:r>
          </a:p>
        </p:txBody>
      </p:sp>
      <p:cxnSp>
        <p:nvCxnSpPr>
          <p:cNvPr id="2" name="Gerade Verbindung mit Pfeil 1">
            <a:extLst>
              <a:ext uri="{FF2B5EF4-FFF2-40B4-BE49-F238E27FC236}">
                <a16:creationId xmlns:a16="http://schemas.microsoft.com/office/drawing/2014/main" id="{F527DDC5-10EE-3C0E-49BD-43E08DFFFB84}"/>
              </a:ext>
            </a:extLst>
          </p:cNvPr>
          <p:cNvCxnSpPr>
            <a:cxnSpLocks/>
          </p:cNvCxnSpPr>
          <p:nvPr/>
        </p:nvCxnSpPr>
        <p:spPr>
          <a:xfrm flipH="1">
            <a:off x="8224397" y="2541083"/>
            <a:ext cx="1703828" cy="478342"/>
          </a:xfrm>
          <a:prstGeom prst="straightConnector1">
            <a:avLst/>
          </a:prstGeom>
          <a:ln w="38100" cap="flat">
            <a:solidFill>
              <a:srgbClr val="FFFF00"/>
            </a:solidFill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Legende: mit Linie mit Akzentuierungsbalken 8">
            <a:extLst>
              <a:ext uri="{FF2B5EF4-FFF2-40B4-BE49-F238E27FC236}">
                <a16:creationId xmlns:a16="http://schemas.microsoft.com/office/drawing/2014/main" id="{EB59E71F-A685-CD98-782D-8797E84377AF}"/>
              </a:ext>
            </a:extLst>
          </p:cNvPr>
          <p:cNvSpPr/>
          <p:nvPr/>
        </p:nvSpPr>
        <p:spPr>
          <a:xfrm>
            <a:off x="9738545" y="2401771"/>
            <a:ext cx="1080000" cy="261436"/>
          </a:xfrm>
          <a:prstGeom prst="accentCallout1">
            <a:avLst>
              <a:gd name="adj1" fmla="val 18750"/>
              <a:gd name="adj2" fmla="val -8333"/>
              <a:gd name="adj3" fmla="val 285577"/>
              <a:gd name="adj4" fmla="val -7693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Ellenbogen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884D6D0D-2DCC-8DF7-35E2-3F5A1B7A088D}"/>
              </a:ext>
            </a:extLst>
          </p:cNvPr>
          <p:cNvCxnSpPr>
            <a:cxnSpLocks/>
          </p:cNvCxnSpPr>
          <p:nvPr/>
        </p:nvCxnSpPr>
        <p:spPr>
          <a:xfrm flipH="1" flipV="1">
            <a:off x="8224397" y="3281554"/>
            <a:ext cx="1703828" cy="196154"/>
          </a:xfrm>
          <a:prstGeom prst="straightConnector1">
            <a:avLst/>
          </a:prstGeom>
          <a:ln w="38100" cap="flat">
            <a:solidFill>
              <a:srgbClr val="FFFF00"/>
            </a:solidFill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ADEA806A-1C8B-F3F0-3FD3-287F585AE04D}"/>
              </a:ext>
            </a:extLst>
          </p:cNvPr>
          <p:cNvCxnSpPr>
            <a:cxnSpLocks/>
          </p:cNvCxnSpPr>
          <p:nvPr/>
        </p:nvCxnSpPr>
        <p:spPr>
          <a:xfrm flipH="1" flipV="1">
            <a:off x="8267700" y="3758784"/>
            <a:ext cx="1660525" cy="684124"/>
          </a:xfrm>
          <a:prstGeom prst="straightConnector1">
            <a:avLst/>
          </a:prstGeom>
          <a:ln w="38100" cap="flat">
            <a:solidFill>
              <a:srgbClr val="FFFF00"/>
            </a:solidFill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AC8DA527-DCBA-3A84-FA79-F539E699A506}"/>
              </a:ext>
            </a:extLst>
          </p:cNvPr>
          <p:cNvCxnSpPr>
            <a:cxnSpLocks/>
          </p:cNvCxnSpPr>
          <p:nvPr/>
        </p:nvCxnSpPr>
        <p:spPr>
          <a:xfrm flipH="1" flipV="1">
            <a:off x="8683625" y="5048246"/>
            <a:ext cx="1244600" cy="283662"/>
          </a:xfrm>
          <a:prstGeom prst="straightConnector1">
            <a:avLst/>
          </a:prstGeom>
          <a:ln w="38100" cap="flat">
            <a:solidFill>
              <a:srgbClr val="FFFF00"/>
            </a:solidFill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Legende: mit Linie mit Akzentuierungsbalken 4">
            <a:extLst>
              <a:ext uri="{FF2B5EF4-FFF2-40B4-BE49-F238E27FC236}">
                <a16:creationId xmlns:a16="http://schemas.microsoft.com/office/drawing/2014/main" id="{49DEE531-88A9-BDF8-5C46-340FCAAB874A}"/>
              </a:ext>
            </a:extLst>
          </p:cNvPr>
          <p:cNvSpPr/>
          <p:nvPr/>
        </p:nvSpPr>
        <p:spPr>
          <a:xfrm>
            <a:off x="9738545" y="5152580"/>
            <a:ext cx="1080000" cy="261436"/>
          </a:xfrm>
          <a:prstGeom prst="accentCallout1">
            <a:avLst>
              <a:gd name="adj1" fmla="val 18750"/>
              <a:gd name="adj2" fmla="val -8333"/>
              <a:gd name="adj3" fmla="val -82212"/>
              <a:gd name="adj4" fmla="val -26703"/>
            </a:avLst>
          </a:prstGeom>
          <a:solidFill>
            <a:srgbClr val="EE7F01"/>
          </a:solidFill>
          <a:ln w="12700"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Fuß / Basis</a:t>
            </a:r>
          </a:p>
        </p:txBody>
      </p:sp>
      <p:sp>
        <p:nvSpPr>
          <p:cNvPr id="7" name="Legende: mit Linie mit Akzentuierungsbalken 6">
            <a:extLst>
              <a:ext uri="{FF2B5EF4-FFF2-40B4-BE49-F238E27FC236}">
                <a16:creationId xmlns:a16="http://schemas.microsoft.com/office/drawing/2014/main" id="{42CC6EBF-14EB-E007-E381-F086E8D45110}"/>
              </a:ext>
            </a:extLst>
          </p:cNvPr>
          <p:cNvSpPr/>
          <p:nvPr/>
        </p:nvSpPr>
        <p:spPr>
          <a:xfrm>
            <a:off x="9738545" y="4272797"/>
            <a:ext cx="1080000" cy="261436"/>
          </a:xfrm>
          <a:prstGeom prst="accentCallout1">
            <a:avLst>
              <a:gd name="adj1" fmla="val 18750"/>
              <a:gd name="adj2" fmla="val -8333"/>
              <a:gd name="adj3" fmla="val 58413"/>
              <a:gd name="adj4" fmla="val -94839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Arm</a:t>
            </a:r>
          </a:p>
        </p:txBody>
      </p:sp>
      <p:sp>
        <p:nvSpPr>
          <p:cNvPr id="8" name="Legende: mit Linie mit Akzentuierungsbalken 7">
            <a:extLst>
              <a:ext uri="{FF2B5EF4-FFF2-40B4-BE49-F238E27FC236}">
                <a16:creationId xmlns:a16="http://schemas.microsoft.com/office/drawing/2014/main" id="{3B0DA941-796B-D1E1-0F33-CEFE9528313E}"/>
              </a:ext>
            </a:extLst>
          </p:cNvPr>
          <p:cNvSpPr/>
          <p:nvPr/>
        </p:nvSpPr>
        <p:spPr>
          <a:xfrm>
            <a:off x="9738545" y="3337284"/>
            <a:ext cx="1080000" cy="261436"/>
          </a:xfrm>
          <a:prstGeom prst="accentCallout1">
            <a:avLst>
              <a:gd name="adj1" fmla="val 18750"/>
              <a:gd name="adj2" fmla="val -8333"/>
              <a:gd name="adj3" fmla="val 4326"/>
              <a:gd name="adj4" fmla="val -100068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Gelenk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97352E1-A721-8DE3-E102-D1F37F19D4F3}"/>
              </a:ext>
            </a:extLst>
          </p:cNvPr>
          <p:cNvCxnSpPr>
            <a:cxnSpLocks/>
          </p:cNvCxnSpPr>
          <p:nvPr/>
        </p:nvCxnSpPr>
        <p:spPr>
          <a:xfrm>
            <a:off x="6442075" y="2541083"/>
            <a:ext cx="1133475" cy="1481642"/>
          </a:xfrm>
          <a:prstGeom prst="straightConnector1">
            <a:avLst/>
          </a:prstGeom>
          <a:ln w="38100" cap="flat">
            <a:solidFill>
              <a:srgbClr val="FFFF00"/>
            </a:solidFill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08051151-E433-118A-BB65-3F4201AEC00B}"/>
              </a:ext>
            </a:extLst>
          </p:cNvPr>
          <p:cNvCxnSpPr>
            <a:cxnSpLocks/>
          </p:cNvCxnSpPr>
          <p:nvPr/>
        </p:nvCxnSpPr>
        <p:spPr>
          <a:xfrm>
            <a:off x="6442075" y="3947608"/>
            <a:ext cx="832994" cy="153238"/>
          </a:xfrm>
          <a:prstGeom prst="straightConnector1">
            <a:avLst/>
          </a:prstGeom>
          <a:ln w="38100" cap="flat">
            <a:solidFill>
              <a:srgbClr val="FFFF00"/>
            </a:solidFill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FCFC9B8E-4A51-6F07-4B42-AC49CD20F32F}"/>
              </a:ext>
            </a:extLst>
          </p:cNvPr>
          <p:cNvCxnSpPr>
            <a:cxnSpLocks/>
          </p:cNvCxnSpPr>
          <p:nvPr/>
        </p:nvCxnSpPr>
        <p:spPr>
          <a:xfrm flipV="1">
            <a:off x="6442075" y="4316781"/>
            <a:ext cx="2019300" cy="983377"/>
          </a:xfrm>
          <a:prstGeom prst="straightConnector1">
            <a:avLst/>
          </a:prstGeom>
          <a:ln w="38100" cap="flat">
            <a:solidFill>
              <a:srgbClr val="FFFF00"/>
            </a:solidFill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Legende: mit Linie mit Akzentuierungsbalken 5">
            <a:extLst>
              <a:ext uri="{FF2B5EF4-FFF2-40B4-BE49-F238E27FC236}">
                <a16:creationId xmlns:a16="http://schemas.microsoft.com/office/drawing/2014/main" id="{588E96BA-F5D7-6E1E-6C50-84E74D234D6F}"/>
              </a:ext>
            </a:extLst>
          </p:cNvPr>
          <p:cNvSpPr/>
          <p:nvPr/>
        </p:nvSpPr>
        <p:spPr>
          <a:xfrm>
            <a:off x="5162342" y="3653552"/>
            <a:ext cx="1488662" cy="424506"/>
          </a:xfrm>
          <a:prstGeom prst="accentCallout1">
            <a:avLst>
              <a:gd name="adj1" fmla="val 24159"/>
              <a:gd name="adj2" fmla="val 105653"/>
              <a:gd name="adj3" fmla="val -25638"/>
              <a:gd name="adj4" fmla="val 141360"/>
            </a:avLst>
          </a:prstGeom>
          <a:solidFill>
            <a:srgbClr val="EE7F01"/>
          </a:solidFill>
          <a:ln w="12700"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Tool Center Point TCP</a:t>
            </a:r>
          </a:p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mit Flansch</a:t>
            </a:r>
          </a:p>
        </p:txBody>
      </p:sp>
      <p:sp>
        <p:nvSpPr>
          <p:cNvPr id="10" name="Legende: mit Linie mit Akzentuierungsbalken 9">
            <a:extLst>
              <a:ext uri="{FF2B5EF4-FFF2-40B4-BE49-F238E27FC236}">
                <a16:creationId xmlns:a16="http://schemas.microsoft.com/office/drawing/2014/main" id="{C0AB8A51-FF4C-0BF3-4590-2B1678AD9654}"/>
              </a:ext>
            </a:extLst>
          </p:cNvPr>
          <p:cNvSpPr/>
          <p:nvPr/>
        </p:nvSpPr>
        <p:spPr>
          <a:xfrm>
            <a:off x="5624745" y="5152580"/>
            <a:ext cx="1080000" cy="278624"/>
          </a:xfrm>
          <a:prstGeom prst="accentCallout1">
            <a:avLst>
              <a:gd name="adj1" fmla="val 24159"/>
              <a:gd name="adj2" fmla="val 105653"/>
              <a:gd name="adj3" fmla="val -311318"/>
              <a:gd name="adj4" fmla="val 230954"/>
            </a:avLst>
          </a:prstGeom>
          <a:solidFill>
            <a:srgbClr val="EE7F01"/>
          </a:solidFill>
          <a:ln w="12700"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Schulter</a:t>
            </a:r>
          </a:p>
        </p:txBody>
      </p:sp>
      <p:sp>
        <p:nvSpPr>
          <p:cNvPr id="11" name="Legende: mit Linie mit Akzentuierungsbalken 10">
            <a:extLst>
              <a:ext uri="{FF2B5EF4-FFF2-40B4-BE49-F238E27FC236}">
                <a16:creationId xmlns:a16="http://schemas.microsoft.com/office/drawing/2014/main" id="{4148532D-62C6-4E69-8AFB-597ADEEC9985}"/>
              </a:ext>
            </a:extLst>
          </p:cNvPr>
          <p:cNvSpPr/>
          <p:nvPr/>
        </p:nvSpPr>
        <p:spPr>
          <a:xfrm>
            <a:off x="5630249" y="2401771"/>
            <a:ext cx="1080000" cy="278624"/>
          </a:xfrm>
          <a:prstGeom prst="accentCallout1">
            <a:avLst>
              <a:gd name="adj1" fmla="val 24159"/>
              <a:gd name="adj2" fmla="val 105653"/>
              <a:gd name="adj3" fmla="val 257083"/>
              <a:gd name="adj4" fmla="val 151599"/>
            </a:avLst>
          </a:prstGeom>
          <a:solidFill>
            <a:srgbClr val="EE7F0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Handgelenk</a:t>
            </a:r>
          </a:p>
        </p:txBody>
      </p:sp>
    </p:spTree>
    <p:extLst>
      <p:ext uri="{BB962C8B-B14F-4D97-AF65-F5344CB8AC3E}">
        <p14:creationId xmlns:p14="http://schemas.microsoft.com/office/powerpoint/2010/main" val="2238064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906D9559-CE77-DF35-8594-3A6DD9CC9EAD}"/>
              </a:ext>
            </a:extLst>
          </p:cNvPr>
          <p:cNvSpPr txBox="1">
            <a:spLocks/>
          </p:cNvSpPr>
          <p:nvPr/>
        </p:nvSpPr>
        <p:spPr>
          <a:xfrm>
            <a:off x="5076917" y="2924945"/>
            <a:ext cx="2952328" cy="1872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7644" indent="-197644">
              <a:buFont typeface="+mj-lt"/>
              <a:buAutoNum type="arabicPeriod"/>
            </a:pPr>
            <a:r>
              <a:rPr lang="de-DE" sz="150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Roboterkinematik</a:t>
            </a:r>
          </a:p>
          <a:p>
            <a:pPr marL="197644" indent="-197644">
              <a:buFont typeface="+mj-lt"/>
              <a:buAutoNum type="arabicPeriod"/>
            </a:pPr>
            <a:r>
              <a:rPr lang="de-DE" sz="150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Greifer</a:t>
            </a:r>
          </a:p>
          <a:p>
            <a:pPr marL="197644" indent="-197644">
              <a:buFont typeface="+mj-lt"/>
              <a:buAutoNum type="arabicPeriod"/>
            </a:pPr>
            <a:r>
              <a:rPr lang="de-DE" sz="150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Schaltschrank</a:t>
            </a:r>
          </a:p>
          <a:p>
            <a:pPr marL="197644" indent="-197644">
              <a:buFont typeface="+mj-lt"/>
              <a:buAutoNum type="arabicPeriod"/>
            </a:pPr>
            <a:r>
              <a:rPr lang="de-DE" sz="150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Bedienhandgerät</a:t>
            </a:r>
          </a:p>
          <a:p>
            <a:pPr marL="197644" indent="-197644">
              <a:buFont typeface="+mj-lt"/>
              <a:buAutoNum type="arabicPeriod"/>
            </a:pPr>
            <a:r>
              <a:rPr lang="de-DE" sz="1500">
                <a:latin typeface="Arial" panose="020B0604020202020204" pitchFamily="34" charset="0"/>
                <a:ea typeface="Apex New Book" panose="02010600040501010103" pitchFamily="50" charset="0"/>
                <a:cs typeface="Arial" panose="020B0604020202020204" pitchFamily="34" charset="0"/>
              </a:rPr>
              <a:t>Programmierer / Operator</a:t>
            </a:r>
            <a:endParaRPr lang="de-DE" sz="1500" dirty="0">
              <a:latin typeface="Arial" panose="020B0604020202020204" pitchFamily="34" charset="0"/>
              <a:ea typeface="Apex New Book" panose="02010600040501010103" pitchFamily="50" charset="0"/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9F9EA54-2C7F-6DAA-A88B-0DC0BC9E2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462" y="2276872"/>
            <a:ext cx="3796805" cy="2847604"/>
          </a:xfrm>
          <a:prstGeom prst="rect">
            <a:avLst/>
          </a:prstGeom>
          <a:ln>
            <a:solidFill>
              <a:srgbClr val="EE7F0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68372F-093B-09E8-E99A-7ECB46DF96D1}"/>
              </a:ext>
            </a:extLst>
          </p:cNvPr>
          <p:cNvSpPr txBox="1">
            <a:spLocks/>
          </p:cNvSpPr>
          <p:nvPr/>
        </p:nvSpPr>
        <p:spPr>
          <a:xfrm>
            <a:off x="822836" y="677430"/>
            <a:ext cx="8820472" cy="9513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Bestandteile eines Roboters</a:t>
            </a:r>
            <a:endParaRPr lang="en-US" sz="3600" b="1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CF9A2ECF-B7C7-99D0-ABDE-3291B7E86402}"/>
              </a:ext>
            </a:extLst>
          </p:cNvPr>
          <p:cNvSpPr>
            <a:spLocks noChangeAspect="1"/>
          </p:cNvSpPr>
          <p:nvPr/>
        </p:nvSpPr>
        <p:spPr>
          <a:xfrm>
            <a:off x="1116477" y="2420887"/>
            <a:ext cx="324000" cy="324000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D324833-C4BA-8153-E2F5-5CF93247ACD1}"/>
              </a:ext>
            </a:extLst>
          </p:cNvPr>
          <p:cNvSpPr>
            <a:spLocks noChangeAspect="1"/>
          </p:cNvSpPr>
          <p:nvPr/>
        </p:nvSpPr>
        <p:spPr>
          <a:xfrm>
            <a:off x="2464264" y="2420887"/>
            <a:ext cx="324000" cy="324000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E8AEACC-02AD-A761-6D92-6523816BE653}"/>
              </a:ext>
            </a:extLst>
          </p:cNvPr>
          <p:cNvSpPr>
            <a:spLocks noChangeAspect="1"/>
          </p:cNvSpPr>
          <p:nvPr/>
        </p:nvSpPr>
        <p:spPr>
          <a:xfrm>
            <a:off x="2809545" y="2420887"/>
            <a:ext cx="324000" cy="324000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FD4AF284-98B6-F7A8-5227-3394EB1BF773}"/>
              </a:ext>
            </a:extLst>
          </p:cNvPr>
          <p:cNvSpPr>
            <a:spLocks noChangeAspect="1"/>
          </p:cNvSpPr>
          <p:nvPr/>
        </p:nvSpPr>
        <p:spPr>
          <a:xfrm>
            <a:off x="3153364" y="2432595"/>
            <a:ext cx="324000" cy="324000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245ED202-BEB2-CFAE-3D63-53C0EB2F9B1B}"/>
              </a:ext>
            </a:extLst>
          </p:cNvPr>
          <p:cNvSpPr>
            <a:spLocks noChangeAspect="1"/>
          </p:cNvSpPr>
          <p:nvPr/>
        </p:nvSpPr>
        <p:spPr>
          <a:xfrm>
            <a:off x="4279696" y="2432595"/>
            <a:ext cx="324000" cy="324000"/>
          </a:xfrm>
          <a:prstGeom prst="ellipse">
            <a:avLst/>
          </a:prstGeom>
          <a:solidFill>
            <a:srgbClr val="EE7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11512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636923B-116C-5215-33B3-8BE614C0D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24" y="2492898"/>
            <a:ext cx="3502359" cy="3241451"/>
          </a:xfrm>
          <a:prstGeom prst="rect">
            <a:avLst/>
          </a:prstGeom>
          <a:ln>
            <a:solidFill>
              <a:srgbClr val="EE7F01"/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4DD381C-E359-304D-A87C-36808ABF45B7}"/>
              </a:ext>
            </a:extLst>
          </p:cNvPr>
          <p:cNvSpPr txBox="1"/>
          <p:nvPr/>
        </p:nvSpPr>
        <p:spPr>
          <a:xfrm>
            <a:off x="4775183" y="2463120"/>
            <a:ext cx="4683934" cy="2970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Robotermechanik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End-Effektor: Greifer oder Werkzeug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Steuerungstechnik: Roboterschaltschrank, …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Sicherheitstechnik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Zuführeinrichtungen</a:t>
            </a:r>
          </a:p>
          <a:p>
            <a:pPr marL="214313" indent="-214313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Sensorik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6DA6AB0F-EEBE-A77E-3607-119CE57B2180}"/>
              </a:ext>
            </a:extLst>
          </p:cNvPr>
          <p:cNvCxnSpPr>
            <a:cxnSpLocks/>
          </p:cNvCxnSpPr>
          <p:nvPr/>
        </p:nvCxnSpPr>
        <p:spPr>
          <a:xfrm flipH="1">
            <a:off x="2535699" y="2778953"/>
            <a:ext cx="2373365" cy="794062"/>
          </a:xfrm>
          <a:prstGeom prst="straightConnector1">
            <a:avLst/>
          </a:prstGeom>
          <a:ln w="38100" cap="flat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2482FAE1-314C-2FCE-8083-93FA2F45E767}"/>
              </a:ext>
            </a:extLst>
          </p:cNvPr>
          <p:cNvCxnSpPr>
            <a:cxnSpLocks/>
          </p:cNvCxnSpPr>
          <p:nvPr/>
        </p:nvCxnSpPr>
        <p:spPr>
          <a:xfrm flipH="1">
            <a:off x="2835418" y="3295131"/>
            <a:ext cx="2073644" cy="883931"/>
          </a:xfrm>
          <a:prstGeom prst="straightConnector1">
            <a:avLst/>
          </a:prstGeom>
          <a:ln w="38100">
            <a:headEnd type="oval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C5ED1726-6A5B-A95E-5088-7C391DA86124}"/>
              </a:ext>
            </a:extLst>
          </p:cNvPr>
          <p:cNvCxnSpPr>
            <a:cxnSpLocks/>
          </p:cNvCxnSpPr>
          <p:nvPr/>
        </p:nvCxnSpPr>
        <p:spPr>
          <a:xfrm flipH="1">
            <a:off x="3591505" y="3782069"/>
            <a:ext cx="1317559" cy="271559"/>
          </a:xfrm>
          <a:prstGeom prst="straightConnector1">
            <a:avLst/>
          </a:prstGeom>
          <a:ln w="38100">
            <a:headEnd type="oval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D9423674-5808-C6EE-7002-570BDCB844CF}"/>
              </a:ext>
            </a:extLst>
          </p:cNvPr>
          <p:cNvCxnSpPr>
            <a:cxnSpLocks/>
          </p:cNvCxnSpPr>
          <p:nvPr/>
        </p:nvCxnSpPr>
        <p:spPr>
          <a:xfrm flipH="1">
            <a:off x="4284745" y="4254724"/>
            <a:ext cx="624319" cy="302378"/>
          </a:xfrm>
          <a:prstGeom prst="straightConnector1">
            <a:avLst/>
          </a:prstGeom>
          <a:ln w="38100">
            <a:headEnd type="oval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AB1953FF-7D00-57FC-49FB-3456E2C6CC9E}"/>
              </a:ext>
            </a:extLst>
          </p:cNvPr>
          <p:cNvCxnSpPr>
            <a:cxnSpLocks/>
          </p:cNvCxnSpPr>
          <p:nvPr/>
        </p:nvCxnSpPr>
        <p:spPr>
          <a:xfrm flipH="1" flipV="1">
            <a:off x="3100436" y="4589640"/>
            <a:ext cx="1808626" cy="148309"/>
          </a:xfrm>
          <a:prstGeom prst="straightConnector1">
            <a:avLst/>
          </a:prstGeom>
          <a:ln w="38100">
            <a:headEnd type="oval" w="med" len="med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16671642-8166-D759-141D-E223587D6D7E}"/>
              </a:ext>
            </a:extLst>
          </p:cNvPr>
          <p:cNvCxnSpPr>
            <a:cxnSpLocks/>
          </p:cNvCxnSpPr>
          <p:nvPr/>
        </p:nvCxnSpPr>
        <p:spPr>
          <a:xfrm flipH="1" flipV="1">
            <a:off x="2354378" y="4940563"/>
            <a:ext cx="2554684" cy="301686"/>
          </a:xfrm>
          <a:prstGeom prst="straightConnector1">
            <a:avLst/>
          </a:prstGeom>
          <a:ln w="38100">
            <a:headEnd type="oval"/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7F24A9A0-A3E7-C65A-46AA-9C54704F09F9}"/>
              </a:ext>
            </a:extLst>
          </p:cNvPr>
          <p:cNvSpPr txBox="1"/>
          <p:nvPr/>
        </p:nvSpPr>
        <p:spPr>
          <a:xfrm>
            <a:off x="852550" y="5973526"/>
            <a:ext cx="4767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Faustregel: Kosten der Roboterzelle =  Vielfaches der Kosten des Roboters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679C9B4-711E-A590-AFCA-2BF0D167619E}"/>
              </a:ext>
            </a:extLst>
          </p:cNvPr>
          <p:cNvSpPr txBox="1">
            <a:spLocks/>
          </p:cNvSpPr>
          <p:nvPr/>
        </p:nvSpPr>
        <p:spPr>
          <a:xfrm>
            <a:off x="845862" y="677430"/>
            <a:ext cx="12732732" cy="12725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EE7D0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Vom Roboter zur Roboterzelle</a:t>
            </a:r>
            <a:br>
              <a:rPr lang="de-DE" dirty="0"/>
            </a:br>
            <a:r>
              <a:rPr lang="de-DE" dirty="0"/>
              <a:t>Weitere notwendige Komponenten…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26000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Microsoft Office PowerPoint</Application>
  <PresentationFormat>Breitbild</PresentationFormat>
  <Paragraphs>181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1" baseType="lpstr">
      <vt:lpstr>Apex New Book</vt:lpstr>
      <vt:lpstr>Apex New Medium</vt:lpstr>
      <vt:lpstr>Arial</vt:lpstr>
      <vt:lpstr>Calibri</vt:lpstr>
      <vt:lpstr>Calibri Light</vt:lpstr>
      <vt:lpstr>Times New Roman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Marta Wojtylo</dc:creator>
  <cp:lastModifiedBy>Marta Wojtylo</cp:lastModifiedBy>
  <cp:revision>10</cp:revision>
  <dcterms:created xsi:type="dcterms:W3CDTF">2022-08-11T14:49:13Z</dcterms:created>
  <dcterms:modified xsi:type="dcterms:W3CDTF">2022-08-12T10:37:23Z</dcterms:modified>
</cp:coreProperties>
</file>